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2" d="100"/>
          <a:sy n="112" d="100"/>
        </p:scale>
        <p:origin x="-159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07FC9B-6135-4BD1-8322-BD3387C0580B}" type="datetimeFigureOut">
              <a:rPr lang="pl-PL" smtClean="0"/>
              <a:pPr/>
              <a:t>2014-08-19</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701DAF-F834-4DDA-9DB7-AA015309D6A5}" type="slidenum">
              <a:rPr lang="pl-PL" smtClean="0"/>
              <a:pPr/>
              <a:t>‹#›</a:t>
            </a:fld>
            <a:endParaRPr lang="pl-PL"/>
          </a:p>
        </p:txBody>
      </p:sp>
    </p:spTree>
    <p:extLst>
      <p:ext uri="{BB962C8B-B14F-4D97-AF65-F5344CB8AC3E}">
        <p14:creationId xmlns:p14="http://schemas.microsoft.com/office/powerpoint/2010/main" val="41173872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err="1" smtClean="0"/>
              <a:t>Seismicity</a:t>
            </a:r>
            <a:r>
              <a:rPr lang="pl-PL" dirty="0" smtClean="0"/>
              <a:t> of </a:t>
            </a:r>
            <a:r>
              <a:rPr lang="pl-PL" dirty="0" err="1" smtClean="0"/>
              <a:t>the</a:t>
            </a:r>
            <a:r>
              <a:rPr lang="pl-PL" dirty="0" smtClean="0"/>
              <a:t> </a:t>
            </a:r>
            <a:r>
              <a:rPr lang="pl-PL" dirty="0" err="1" smtClean="0"/>
              <a:t>Earth</a:t>
            </a:r>
            <a:endParaRPr lang="pl-PL" dirty="0"/>
          </a:p>
        </p:txBody>
      </p:sp>
      <p:sp>
        <p:nvSpPr>
          <p:cNvPr id="4" name="Symbol zastępczy numeru slajdu 3"/>
          <p:cNvSpPr>
            <a:spLocks noGrp="1"/>
          </p:cNvSpPr>
          <p:nvPr>
            <p:ph type="sldNum" sz="quarter" idx="10"/>
          </p:nvPr>
        </p:nvSpPr>
        <p:spPr/>
        <p:txBody>
          <a:bodyPr/>
          <a:lstStyle/>
          <a:p>
            <a:fld id="{7C701DAF-F834-4DDA-9DB7-AA015309D6A5}" type="slidenum">
              <a:rPr lang="pl-PL" smtClean="0"/>
              <a:pPr/>
              <a:t>8</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3678A1AB-87D6-44CF-8D10-23E41728EC41}" type="datetimeFigureOut">
              <a:rPr lang="pl-PL" smtClean="0"/>
              <a:pPr/>
              <a:t>2014-08-19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3FDCAD73-0EA9-4D7C-9201-E1055E4E5E11}" type="slidenum">
              <a:rPr lang="pl-PL" smtClean="0"/>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3678A1AB-87D6-44CF-8D10-23E41728EC41}" type="datetimeFigureOut">
              <a:rPr lang="pl-PL" smtClean="0"/>
              <a:pPr/>
              <a:t>2014-08-19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3FDCAD73-0EA9-4D7C-9201-E1055E4E5E11}"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3678A1AB-87D6-44CF-8D10-23E41728EC41}" type="datetimeFigureOut">
              <a:rPr lang="pl-PL" smtClean="0"/>
              <a:pPr/>
              <a:t>2014-08-19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3FDCAD73-0EA9-4D7C-9201-E1055E4E5E11}"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3678A1AB-87D6-44CF-8D10-23E41728EC41}" type="datetimeFigureOut">
              <a:rPr lang="pl-PL" smtClean="0"/>
              <a:pPr/>
              <a:t>2014-08-19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3FDCAD73-0EA9-4D7C-9201-E1055E4E5E11}"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3678A1AB-87D6-44CF-8D10-23E41728EC41}" type="datetimeFigureOut">
              <a:rPr lang="pl-PL" smtClean="0"/>
              <a:pPr/>
              <a:t>2014-08-19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3FDCAD73-0EA9-4D7C-9201-E1055E4E5E11}" type="slidenum">
              <a:rPr lang="pl-PL" smtClean="0"/>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3678A1AB-87D6-44CF-8D10-23E41728EC41}" type="datetimeFigureOut">
              <a:rPr lang="pl-PL" smtClean="0"/>
              <a:pPr/>
              <a:t>2014-08-19</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3FDCAD73-0EA9-4D7C-9201-E1055E4E5E11}"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3678A1AB-87D6-44CF-8D10-23E41728EC41}" type="datetimeFigureOut">
              <a:rPr lang="pl-PL" smtClean="0"/>
              <a:pPr/>
              <a:t>2014-08-19</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3FDCAD73-0EA9-4D7C-9201-E1055E4E5E11}"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3678A1AB-87D6-44CF-8D10-23E41728EC41}" type="datetimeFigureOut">
              <a:rPr lang="pl-PL" smtClean="0"/>
              <a:pPr/>
              <a:t>2014-08-19</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3FDCAD73-0EA9-4D7C-9201-E1055E4E5E11}"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3678A1AB-87D6-44CF-8D10-23E41728EC41}" type="datetimeFigureOut">
              <a:rPr lang="pl-PL" smtClean="0"/>
              <a:pPr/>
              <a:t>2014-08-19</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3FDCAD73-0EA9-4D7C-9201-E1055E4E5E11}"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3678A1AB-87D6-44CF-8D10-23E41728EC41}" type="datetimeFigureOut">
              <a:rPr lang="pl-PL" smtClean="0"/>
              <a:pPr/>
              <a:t>2014-08-19</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3FDCAD73-0EA9-4D7C-9201-E1055E4E5E11}"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3678A1AB-87D6-44CF-8D10-23E41728EC41}" type="datetimeFigureOut">
              <a:rPr lang="pl-PL" smtClean="0"/>
              <a:pPr/>
              <a:t>2014-08-19</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3FDCAD73-0EA9-4D7C-9201-E1055E4E5E11}" type="slidenum">
              <a:rPr lang="pl-PL" smtClean="0"/>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78A1AB-87D6-44CF-8D10-23E41728EC41}" type="datetimeFigureOut">
              <a:rPr lang="pl-PL" smtClean="0"/>
              <a:pPr/>
              <a:t>2014-08-19</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CAD73-0EA9-4D7C-9201-E1055E4E5E11}"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p:txBody>
          <a:bodyPr/>
          <a:lstStyle/>
          <a:p>
            <a:r>
              <a:rPr lang="pl-PL" b="1" dirty="0" err="1" smtClean="0">
                <a:solidFill>
                  <a:schemeClr val="accent2"/>
                </a:solidFill>
                <a:latin typeface="Segoe UI" panose="020B0502040204020203" pitchFamily="34" charset="0"/>
                <a:ea typeface="Segoe UI" panose="020B0502040204020203" pitchFamily="34" charset="0"/>
                <a:cs typeface="Segoe UI" panose="020B0502040204020203" pitchFamily="34" charset="0"/>
              </a:rPr>
              <a:t>Earthquakes</a:t>
            </a:r>
            <a:r>
              <a:rPr lang="pl-PL" b="1" dirty="0" smtClean="0">
                <a:solidFill>
                  <a:schemeClr val="accent2"/>
                </a:solidFill>
                <a:latin typeface="Segoe UI" panose="020B0502040204020203" pitchFamily="34" charset="0"/>
                <a:ea typeface="Segoe UI" panose="020B0502040204020203" pitchFamily="34" charset="0"/>
                <a:cs typeface="Segoe UI" panose="020B0502040204020203" pitchFamily="34" charset="0"/>
              </a:rPr>
              <a:t> </a:t>
            </a:r>
            <a:endParaRPr lang="pl-PL" b="1" dirty="0">
              <a:solidFill>
                <a:schemeClr val="accent2"/>
              </a:solidFill>
              <a:latin typeface="Segoe UI" panose="020B0502040204020203" pitchFamily="34" charset="0"/>
              <a:ea typeface="Segoe UI" panose="020B0502040204020203" pitchFamily="34" charset="0"/>
              <a:cs typeface="Segoe UI" panose="020B0502040204020203" pitchFamily="34" charset="0"/>
            </a:endParaRPr>
          </a:p>
        </p:txBody>
      </p:sp>
      <p:sp>
        <p:nvSpPr>
          <p:cNvPr id="3" name="Podtytuł 2"/>
          <p:cNvSpPr>
            <a:spLocks noGrp="1"/>
          </p:cNvSpPr>
          <p:nvPr>
            <p:ph type="subTitle" idx="1"/>
          </p:nvPr>
        </p:nvSpPr>
        <p:spPr/>
        <p:txBody>
          <a:bodyPr/>
          <a:lstStyle/>
          <a:p>
            <a:r>
              <a:rPr lang="pl-PL" dirty="0" err="1" smtClean="0">
                <a:solidFill>
                  <a:schemeClr val="tx1"/>
                </a:solidFill>
                <a:latin typeface="Segoe UI" panose="020B0502040204020203" pitchFamily="34" charset="0"/>
                <a:ea typeface="Segoe UI" panose="020B0502040204020203" pitchFamily="34" charset="0"/>
                <a:cs typeface="Segoe UI" panose="020B0502040204020203" pitchFamily="34" charset="0"/>
              </a:rPr>
              <a:t>Tectonic</a:t>
            </a:r>
            <a:r>
              <a:rPr lang="pl-PL" dirty="0" smtClean="0">
                <a:solidFill>
                  <a:schemeClr val="tx1"/>
                </a:solidFill>
                <a:latin typeface="Segoe UI" panose="020B0502040204020203" pitchFamily="34" charset="0"/>
                <a:ea typeface="Segoe UI" panose="020B0502040204020203" pitchFamily="34" charset="0"/>
                <a:cs typeface="Segoe UI" panose="020B0502040204020203" pitchFamily="34" charset="0"/>
              </a:rPr>
              <a:t> </a:t>
            </a:r>
            <a:r>
              <a:rPr lang="pl-PL" dirty="0" err="1" smtClean="0">
                <a:solidFill>
                  <a:schemeClr val="tx1"/>
                </a:solidFill>
                <a:latin typeface="Segoe UI" panose="020B0502040204020203" pitchFamily="34" charset="0"/>
                <a:ea typeface="Segoe UI" panose="020B0502040204020203" pitchFamily="34" charset="0"/>
                <a:cs typeface="Segoe UI" panose="020B0502040204020203" pitchFamily="34" charset="0"/>
              </a:rPr>
              <a:t>disaster</a:t>
            </a:r>
            <a:endParaRPr lang="pl-PL" dirty="0" smtClean="0">
              <a:solidFill>
                <a:schemeClr val="tx1"/>
              </a:solidFill>
              <a:latin typeface="Segoe UI" panose="020B0502040204020203" pitchFamily="34" charset="0"/>
              <a:ea typeface="Segoe UI" panose="020B0502040204020203" pitchFamily="34" charset="0"/>
              <a:cs typeface="Segoe UI" panose="020B0502040204020203" pitchFamily="34" charset="0"/>
            </a:endParaRPr>
          </a:p>
          <a:p>
            <a:endParaRPr lang="pl-P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2286000" y="1997839"/>
            <a:ext cx="4572000" cy="3139321"/>
          </a:xfrm>
          <a:prstGeom prst="rect">
            <a:avLst/>
          </a:prstGeom>
        </p:spPr>
        <p:txBody>
          <a:bodyPr>
            <a:spAutoFit/>
          </a:bodyPr>
          <a:lstStyle/>
          <a:p>
            <a:r>
              <a:rPr lang="en-GB" dirty="0" smtClean="0">
                <a:latin typeface="Segoe UI" panose="020B0502040204020203" pitchFamily="34" charset="0"/>
                <a:ea typeface="Segoe UI" panose="020B0502040204020203" pitchFamily="34" charset="0"/>
                <a:cs typeface="Segoe UI" panose="020B0502040204020203" pitchFamily="34" charset="0"/>
              </a:rPr>
              <a:t>Natural hazards are the risks we face due to nature. Drought, flooding and forest fires are examples of natural events which may pose a threat, or hazard, to people. </a:t>
            </a:r>
          </a:p>
          <a:p>
            <a:endParaRPr lang="en-GB" dirty="0" smtClean="0">
              <a:latin typeface="Segoe UI" panose="020B0502040204020203" pitchFamily="34" charset="0"/>
              <a:ea typeface="Segoe UI" panose="020B0502040204020203" pitchFamily="34" charset="0"/>
              <a:cs typeface="Segoe UI" panose="020B0502040204020203" pitchFamily="34" charset="0"/>
            </a:endParaRPr>
          </a:p>
          <a:p>
            <a:r>
              <a:rPr lang="en-GB" dirty="0" smtClean="0">
                <a:latin typeface="Segoe UI" panose="020B0502040204020203" pitchFamily="34" charset="0"/>
                <a:ea typeface="Segoe UI" panose="020B0502040204020203" pitchFamily="34" charset="0"/>
                <a:cs typeface="Segoe UI" panose="020B0502040204020203" pitchFamily="34" charset="0"/>
              </a:rPr>
              <a:t>The land surfaces and the seafloors of the Earth rest on tectonic plates. It is the movement of the plates that causes earthquakes, volcanic eruptions and tsunamis. They are known as TECTONIC HAZARDS.</a:t>
            </a:r>
            <a:endParaRPr lang="en-US"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928662" y="612845"/>
            <a:ext cx="7072362" cy="5078313"/>
          </a:xfrm>
          <a:prstGeom prst="rect">
            <a:avLst/>
          </a:prstGeom>
        </p:spPr>
        <p:txBody>
          <a:bodyPr wrap="square">
            <a:spAutoFit/>
          </a:bodyPr>
          <a:lstStyle/>
          <a:p>
            <a:r>
              <a:rPr lang="en-US" dirty="0" smtClean="0">
                <a:latin typeface="Segoe UI" panose="020B0502040204020203" pitchFamily="34" charset="0"/>
                <a:ea typeface="Segoe UI" panose="020B0502040204020203" pitchFamily="34" charset="0"/>
                <a:cs typeface="Segoe UI" panose="020B0502040204020203" pitchFamily="34" charset="0"/>
              </a:rPr>
              <a:t>Even though the Earth looks and feels uniform and solid to us, this is actually not the case.</a:t>
            </a:r>
          </a:p>
          <a:p>
            <a:pPr eaLnBrk="0" hangingPunct="0"/>
            <a:r>
              <a:rPr lang="en-US" dirty="0" smtClean="0">
                <a:latin typeface="Segoe UI" panose="020B0502040204020203" pitchFamily="34" charset="0"/>
                <a:ea typeface="Segoe UI" panose="020B0502040204020203" pitchFamily="34" charset="0"/>
                <a:cs typeface="Segoe UI" panose="020B0502040204020203" pitchFamily="34" charset="0"/>
              </a:rPr>
              <a:t>The Earth consists of four layers:</a:t>
            </a:r>
          </a:p>
          <a:p>
            <a:pPr eaLnBrk="0" hangingPunct="0"/>
            <a:endParaRPr lang="en-GB" dirty="0" smtClean="0">
              <a:latin typeface="Segoe UI" panose="020B0502040204020203" pitchFamily="34" charset="0"/>
              <a:ea typeface="Segoe UI" panose="020B0502040204020203" pitchFamily="34" charset="0"/>
              <a:cs typeface="Segoe UI" panose="020B0502040204020203" pitchFamily="34" charset="0"/>
            </a:endParaRPr>
          </a:p>
          <a:p>
            <a:pPr eaLnBrk="0" hangingPunct="0"/>
            <a:r>
              <a:rPr lang="en-GB" dirty="0" smtClean="0">
                <a:latin typeface="Segoe UI" panose="020B0502040204020203" pitchFamily="34" charset="0"/>
                <a:ea typeface="Segoe UI" panose="020B0502040204020203" pitchFamily="34" charset="0"/>
                <a:cs typeface="Segoe UI" panose="020B0502040204020203" pitchFamily="34" charset="0"/>
              </a:rPr>
              <a:t>1.The</a:t>
            </a:r>
            <a:r>
              <a:rPr lang="en-GB" b="1" dirty="0" smtClean="0">
                <a:latin typeface="Segoe UI" panose="020B0502040204020203" pitchFamily="34" charset="0"/>
                <a:ea typeface="Segoe UI" panose="020B0502040204020203" pitchFamily="34" charset="0"/>
                <a:cs typeface="Segoe UI" panose="020B0502040204020203" pitchFamily="34" charset="0"/>
              </a:rPr>
              <a:t> crust</a:t>
            </a:r>
            <a:r>
              <a:rPr lang="en-GB" dirty="0" smtClean="0">
                <a:latin typeface="Segoe UI" panose="020B0502040204020203" pitchFamily="34" charset="0"/>
                <a:ea typeface="Segoe UI" panose="020B0502040204020203" pitchFamily="34" charset="0"/>
                <a:cs typeface="Segoe UI" panose="020B0502040204020203" pitchFamily="34" charset="0"/>
              </a:rPr>
              <a:t> is the thinnest layer of the Earth - it is between 5 and 50 km thick.</a:t>
            </a:r>
            <a:br>
              <a:rPr lang="en-GB" dirty="0" smtClean="0">
                <a:latin typeface="Segoe UI" panose="020B0502040204020203" pitchFamily="34" charset="0"/>
                <a:ea typeface="Segoe UI" panose="020B0502040204020203" pitchFamily="34" charset="0"/>
                <a:cs typeface="Segoe UI" panose="020B0502040204020203" pitchFamily="34" charset="0"/>
              </a:rPr>
            </a:br>
            <a:r>
              <a:rPr lang="en-GB" dirty="0" smtClean="0">
                <a:latin typeface="Segoe UI" panose="020B0502040204020203" pitchFamily="34" charset="0"/>
                <a:ea typeface="Segoe UI" panose="020B0502040204020203" pitchFamily="34" charset="0"/>
                <a:cs typeface="Segoe UI" panose="020B0502040204020203" pitchFamily="34" charset="0"/>
              </a:rPr>
              <a:t>This is proportional to the thickness of the peel around an apple. This is the surface layer we live on and where all our rocks, minerals and metals are found.</a:t>
            </a:r>
          </a:p>
          <a:p>
            <a:pPr eaLnBrk="0" hangingPunct="0"/>
            <a:r>
              <a:rPr lang="en-GB" dirty="0" smtClean="0">
                <a:latin typeface="Segoe UI" panose="020B0502040204020203" pitchFamily="34" charset="0"/>
                <a:ea typeface="Segoe UI" panose="020B0502040204020203" pitchFamily="34" charset="0"/>
                <a:cs typeface="Segoe UI" panose="020B0502040204020203" pitchFamily="34" charset="0"/>
              </a:rPr>
              <a:t/>
            </a:r>
            <a:br>
              <a:rPr lang="en-GB" dirty="0" smtClean="0">
                <a:latin typeface="Segoe UI" panose="020B0502040204020203" pitchFamily="34" charset="0"/>
                <a:ea typeface="Segoe UI" panose="020B0502040204020203" pitchFamily="34" charset="0"/>
                <a:cs typeface="Segoe UI" panose="020B0502040204020203" pitchFamily="34" charset="0"/>
              </a:rPr>
            </a:br>
            <a:r>
              <a:rPr lang="en-GB" dirty="0" smtClean="0">
                <a:latin typeface="Segoe UI" panose="020B0502040204020203" pitchFamily="34" charset="0"/>
                <a:ea typeface="Segoe UI" panose="020B0502040204020203" pitchFamily="34" charset="0"/>
                <a:cs typeface="Segoe UI" panose="020B0502040204020203" pitchFamily="34" charset="0"/>
              </a:rPr>
              <a:t>2.The </a:t>
            </a:r>
            <a:r>
              <a:rPr lang="en-GB" b="1" dirty="0" smtClean="0">
                <a:latin typeface="Segoe UI" panose="020B0502040204020203" pitchFamily="34" charset="0"/>
                <a:ea typeface="Segoe UI" panose="020B0502040204020203" pitchFamily="34" charset="0"/>
                <a:cs typeface="Segoe UI" panose="020B0502040204020203" pitchFamily="34" charset="0"/>
              </a:rPr>
              <a:t>mantle</a:t>
            </a:r>
            <a:r>
              <a:rPr lang="en-GB" dirty="0" smtClean="0">
                <a:latin typeface="Segoe UI" panose="020B0502040204020203" pitchFamily="34" charset="0"/>
                <a:ea typeface="Segoe UI" panose="020B0502040204020203" pitchFamily="34" charset="0"/>
                <a:cs typeface="Segoe UI" panose="020B0502040204020203" pitchFamily="34" charset="0"/>
              </a:rPr>
              <a:t> is the layer below the crust and consists of a plastic or viscous layer of molten rock. This material is known as magma.</a:t>
            </a:r>
          </a:p>
          <a:p>
            <a:pPr eaLnBrk="0" hangingPunct="0"/>
            <a:r>
              <a:rPr lang="en-GB" dirty="0" smtClean="0">
                <a:latin typeface="Segoe UI" panose="020B0502040204020203" pitchFamily="34" charset="0"/>
                <a:ea typeface="Segoe UI" panose="020B0502040204020203" pitchFamily="34" charset="0"/>
                <a:cs typeface="Segoe UI" panose="020B0502040204020203" pitchFamily="34" charset="0"/>
              </a:rPr>
              <a:t/>
            </a:r>
            <a:br>
              <a:rPr lang="en-GB" dirty="0" smtClean="0">
                <a:latin typeface="Segoe UI" panose="020B0502040204020203" pitchFamily="34" charset="0"/>
                <a:ea typeface="Segoe UI" panose="020B0502040204020203" pitchFamily="34" charset="0"/>
                <a:cs typeface="Segoe UI" panose="020B0502040204020203" pitchFamily="34" charset="0"/>
              </a:rPr>
            </a:br>
            <a:r>
              <a:rPr lang="en-GB" dirty="0" smtClean="0">
                <a:latin typeface="Segoe UI" panose="020B0502040204020203" pitchFamily="34" charset="0"/>
                <a:ea typeface="Segoe UI" panose="020B0502040204020203" pitchFamily="34" charset="0"/>
                <a:cs typeface="Segoe UI" panose="020B0502040204020203" pitchFamily="34" charset="0"/>
              </a:rPr>
              <a:t>3.The </a:t>
            </a:r>
            <a:r>
              <a:rPr lang="en-GB" b="1" dirty="0" smtClean="0">
                <a:latin typeface="Segoe UI" panose="020B0502040204020203" pitchFamily="34" charset="0"/>
                <a:ea typeface="Segoe UI" panose="020B0502040204020203" pitchFamily="34" charset="0"/>
                <a:cs typeface="Segoe UI" panose="020B0502040204020203" pitchFamily="34" charset="0"/>
              </a:rPr>
              <a:t>outer core</a:t>
            </a:r>
            <a:r>
              <a:rPr lang="en-GB" dirty="0" smtClean="0">
                <a:latin typeface="Segoe UI" panose="020B0502040204020203" pitchFamily="34" charset="0"/>
                <a:ea typeface="Segoe UI" panose="020B0502040204020203" pitchFamily="34" charset="0"/>
                <a:cs typeface="Segoe UI" panose="020B0502040204020203" pitchFamily="34" charset="0"/>
              </a:rPr>
              <a:t> surrounds the inner core and is more solid than the mantle.</a:t>
            </a:r>
          </a:p>
          <a:p>
            <a:pPr eaLnBrk="0" hangingPunct="0"/>
            <a:r>
              <a:rPr lang="en-GB" dirty="0" smtClean="0">
                <a:latin typeface="Segoe UI" panose="020B0502040204020203" pitchFamily="34" charset="0"/>
                <a:ea typeface="Segoe UI" panose="020B0502040204020203" pitchFamily="34" charset="0"/>
                <a:cs typeface="Segoe UI" panose="020B0502040204020203" pitchFamily="34" charset="0"/>
              </a:rPr>
              <a:t/>
            </a:r>
            <a:br>
              <a:rPr lang="en-GB" dirty="0" smtClean="0">
                <a:latin typeface="Segoe UI" panose="020B0502040204020203" pitchFamily="34" charset="0"/>
                <a:ea typeface="Segoe UI" panose="020B0502040204020203" pitchFamily="34" charset="0"/>
                <a:cs typeface="Segoe UI" panose="020B0502040204020203" pitchFamily="34" charset="0"/>
              </a:rPr>
            </a:br>
            <a:r>
              <a:rPr lang="en-GB" dirty="0" smtClean="0">
                <a:latin typeface="Segoe UI" panose="020B0502040204020203" pitchFamily="34" charset="0"/>
                <a:ea typeface="Segoe UI" panose="020B0502040204020203" pitchFamily="34" charset="0"/>
                <a:cs typeface="Segoe UI" panose="020B0502040204020203" pitchFamily="34" charset="0"/>
              </a:rPr>
              <a:t>4.The </a:t>
            </a:r>
            <a:r>
              <a:rPr lang="en-GB" b="1" dirty="0" smtClean="0">
                <a:latin typeface="Segoe UI" panose="020B0502040204020203" pitchFamily="34" charset="0"/>
                <a:ea typeface="Segoe UI" panose="020B0502040204020203" pitchFamily="34" charset="0"/>
                <a:cs typeface="Segoe UI" panose="020B0502040204020203" pitchFamily="34" charset="0"/>
              </a:rPr>
              <a:t>inner core</a:t>
            </a:r>
            <a:r>
              <a:rPr lang="en-GB" dirty="0" smtClean="0">
                <a:latin typeface="Segoe UI" panose="020B0502040204020203" pitchFamily="34" charset="0"/>
                <a:ea typeface="Segoe UI" panose="020B0502040204020203" pitchFamily="34" charset="0"/>
                <a:cs typeface="Segoe UI" panose="020B0502040204020203" pitchFamily="34" charset="0"/>
              </a:rPr>
              <a:t> is solid, consisting of iron and nickel at a very high temperature.</a:t>
            </a:r>
            <a:endParaRPr lang="en-GB"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a:srcRect/>
          <a:stretch>
            <a:fillRect/>
          </a:stretch>
        </p:blipFill>
        <p:spPr bwMode="auto">
          <a:xfrm>
            <a:off x="1928794" y="1643050"/>
            <a:ext cx="5567375" cy="3714776"/>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2771775" y="4272880"/>
            <a:ext cx="3705225" cy="1676400"/>
          </a:xfrm>
          <a:prstGeom prst="rect">
            <a:avLst/>
          </a:prstGeom>
          <a:noFill/>
          <a:ln w="9525">
            <a:noFill/>
            <a:miter lim="800000"/>
            <a:headEnd/>
            <a:tailEnd/>
          </a:ln>
        </p:spPr>
      </p:pic>
      <p:sp>
        <p:nvSpPr>
          <p:cNvPr id="3" name="Prostokąt 2"/>
          <p:cNvSpPr/>
          <p:nvPr/>
        </p:nvSpPr>
        <p:spPr>
          <a:xfrm>
            <a:off x="1500166" y="357166"/>
            <a:ext cx="5357834" cy="3970318"/>
          </a:xfrm>
          <a:prstGeom prst="rect">
            <a:avLst/>
          </a:prstGeom>
        </p:spPr>
        <p:txBody>
          <a:bodyPr wrap="square">
            <a:spAutoFit/>
          </a:bodyPr>
          <a:lstStyle/>
          <a:p>
            <a:r>
              <a:rPr lang="en-GB" dirty="0" smtClean="0">
                <a:latin typeface="Segoe UI" panose="020B0502040204020203" pitchFamily="34" charset="0"/>
                <a:ea typeface="Segoe UI" panose="020B0502040204020203" pitchFamily="34" charset="0"/>
                <a:cs typeface="Segoe UI" panose="020B0502040204020203" pitchFamily="34" charset="0"/>
              </a:rPr>
              <a:t>The crust of the Earth does not form a solid, unbroken layer. It is made up of interlocking plates that grow, get smaller and move around the Earth's surface at a very slow rate - only a few centimetres each year. If we go back about </a:t>
            </a:r>
            <a:r>
              <a:rPr lang="en-GB" b="1" dirty="0" smtClean="0">
                <a:latin typeface="Segoe UI" panose="020B0502040204020203" pitchFamily="34" charset="0"/>
                <a:ea typeface="Segoe UI" panose="020B0502040204020203" pitchFamily="34" charset="0"/>
                <a:cs typeface="Segoe UI" panose="020B0502040204020203" pitchFamily="34" charset="0"/>
              </a:rPr>
              <a:t>300 million years</a:t>
            </a:r>
            <a:r>
              <a:rPr lang="en-GB" dirty="0" smtClean="0">
                <a:latin typeface="Segoe UI" panose="020B0502040204020203" pitchFamily="34" charset="0"/>
                <a:ea typeface="Segoe UI" panose="020B0502040204020203" pitchFamily="34" charset="0"/>
                <a:cs typeface="Segoe UI" panose="020B0502040204020203" pitchFamily="34" charset="0"/>
              </a:rPr>
              <a:t>, we find that the continents and the oceans were not in the positions we know today.</a:t>
            </a:r>
          </a:p>
          <a:p>
            <a:r>
              <a:rPr lang="en-GB" dirty="0" smtClean="0">
                <a:latin typeface="Segoe UI" panose="020B0502040204020203" pitchFamily="34" charset="0"/>
                <a:ea typeface="Segoe UI" panose="020B0502040204020203" pitchFamily="34" charset="0"/>
                <a:cs typeface="Segoe UI" panose="020B0502040204020203" pitchFamily="34" charset="0"/>
              </a:rPr>
              <a:t>In fact, the Earth had only one continent known as </a:t>
            </a:r>
            <a:r>
              <a:rPr lang="en-GB" b="1" dirty="0" smtClean="0">
                <a:latin typeface="Segoe UI" panose="020B0502040204020203" pitchFamily="34" charset="0"/>
                <a:ea typeface="Segoe UI" panose="020B0502040204020203" pitchFamily="34" charset="0"/>
                <a:cs typeface="Segoe UI" panose="020B0502040204020203" pitchFamily="34" charset="0"/>
              </a:rPr>
              <a:t>Pangaea</a:t>
            </a:r>
            <a:r>
              <a:rPr lang="en-GB" dirty="0" smtClean="0">
                <a:latin typeface="Segoe UI" panose="020B0502040204020203" pitchFamily="34" charset="0"/>
                <a:ea typeface="Segoe UI" panose="020B0502040204020203" pitchFamily="34" charset="0"/>
                <a:cs typeface="Segoe UI" panose="020B0502040204020203" pitchFamily="34" charset="0"/>
              </a:rPr>
              <a:t> and only one ocean known as </a:t>
            </a:r>
            <a:r>
              <a:rPr lang="en-GB" b="1" dirty="0" err="1" smtClean="0">
                <a:latin typeface="Segoe UI" panose="020B0502040204020203" pitchFamily="34" charset="0"/>
                <a:ea typeface="Segoe UI" panose="020B0502040204020203" pitchFamily="34" charset="0"/>
                <a:cs typeface="Segoe UI" panose="020B0502040204020203" pitchFamily="34" charset="0"/>
              </a:rPr>
              <a:t>Pantallassa</a:t>
            </a:r>
            <a:r>
              <a:rPr lang="en-GB" dirty="0" smtClean="0">
                <a:latin typeface="Segoe UI" panose="020B0502040204020203" pitchFamily="34" charset="0"/>
                <a:ea typeface="Segoe UI" panose="020B0502040204020203" pitchFamily="34" charset="0"/>
                <a:cs typeface="Segoe UI" panose="020B0502040204020203" pitchFamily="34" charset="0"/>
              </a:rPr>
              <a:t>.</a:t>
            </a:r>
          </a:p>
          <a:p>
            <a:r>
              <a:rPr lang="en-GB" b="1" dirty="0" smtClean="0">
                <a:latin typeface="Segoe UI" panose="020B0502040204020203" pitchFamily="34" charset="0"/>
                <a:ea typeface="Segoe UI" panose="020B0502040204020203" pitchFamily="34" charset="0"/>
                <a:cs typeface="Segoe UI" panose="020B0502040204020203" pitchFamily="34" charset="0"/>
              </a:rPr>
              <a:t>180 million years</a:t>
            </a:r>
            <a:r>
              <a:rPr lang="en-GB" dirty="0" smtClean="0">
                <a:latin typeface="Segoe UI" panose="020B0502040204020203" pitchFamily="34" charset="0"/>
                <a:ea typeface="Segoe UI" panose="020B0502040204020203" pitchFamily="34" charset="0"/>
                <a:cs typeface="Segoe UI" panose="020B0502040204020203" pitchFamily="34" charset="0"/>
              </a:rPr>
              <a:t> ago, the first split of the land mass resulted in two separate continents - </a:t>
            </a:r>
            <a:r>
              <a:rPr lang="en-GB" b="1" dirty="0" err="1" smtClean="0">
                <a:latin typeface="Segoe UI" panose="020B0502040204020203" pitchFamily="34" charset="0"/>
                <a:ea typeface="Segoe UI" panose="020B0502040204020203" pitchFamily="34" charset="0"/>
                <a:cs typeface="Segoe UI" panose="020B0502040204020203" pitchFamily="34" charset="0"/>
              </a:rPr>
              <a:t>Laurasia</a:t>
            </a:r>
            <a:r>
              <a:rPr lang="en-GB" dirty="0" smtClean="0">
                <a:latin typeface="Segoe UI" panose="020B0502040204020203" pitchFamily="34" charset="0"/>
                <a:ea typeface="Segoe UI" panose="020B0502040204020203" pitchFamily="34" charset="0"/>
                <a:cs typeface="Segoe UI" panose="020B0502040204020203" pitchFamily="34" charset="0"/>
              </a:rPr>
              <a:t> in the north and </a:t>
            </a:r>
            <a:r>
              <a:rPr lang="en-GB" b="1" dirty="0" smtClean="0">
                <a:latin typeface="Segoe UI" panose="020B0502040204020203" pitchFamily="34" charset="0"/>
                <a:ea typeface="Segoe UI" panose="020B0502040204020203" pitchFamily="34" charset="0"/>
                <a:cs typeface="Segoe UI" panose="020B0502040204020203" pitchFamily="34" charset="0"/>
              </a:rPr>
              <a:t>Gondwanaland</a:t>
            </a:r>
            <a:r>
              <a:rPr lang="en-GB" dirty="0" smtClean="0">
                <a:latin typeface="Segoe UI" panose="020B0502040204020203" pitchFamily="34" charset="0"/>
                <a:ea typeface="Segoe UI" panose="020B0502040204020203" pitchFamily="34" charset="0"/>
                <a:cs typeface="Segoe UI" panose="020B0502040204020203" pitchFamily="34" charset="0"/>
              </a:rPr>
              <a:t> in the south.</a:t>
            </a:r>
            <a:endParaRPr lang="en-GB"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3434701" y="357166"/>
            <a:ext cx="2274597" cy="646331"/>
          </a:xfrm>
          <a:prstGeom prst="rect">
            <a:avLst/>
          </a:prstGeom>
        </p:spPr>
        <p:txBody>
          <a:bodyPr wrap="square">
            <a:spAutoFit/>
          </a:bodyPr>
          <a:lstStyle/>
          <a:p>
            <a:r>
              <a:rPr lang="en-GB" dirty="0" smtClean="0">
                <a:latin typeface="Segoe UI" panose="020B0502040204020203" pitchFamily="34" charset="0"/>
                <a:ea typeface="Segoe UI" panose="020B0502040204020203" pitchFamily="34" charset="0"/>
                <a:cs typeface="Segoe UI" panose="020B0502040204020203" pitchFamily="34" charset="0"/>
              </a:rPr>
              <a:t>How Continents Move</a:t>
            </a:r>
            <a:endParaRPr lang="pl-PL" dirty="0">
              <a:latin typeface="Segoe UI" panose="020B0502040204020203" pitchFamily="34" charset="0"/>
              <a:ea typeface="Segoe UI" panose="020B0502040204020203" pitchFamily="34" charset="0"/>
              <a:cs typeface="Segoe UI" panose="020B0502040204020203" pitchFamily="34" charset="0"/>
            </a:endParaRPr>
          </a:p>
        </p:txBody>
      </p:sp>
      <p:sp>
        <p:nvSpPr>
          <p:cNvPr id="3" name="Prostokąt 2"/>
          <p:cNvSpPr/>
          <p:nvPr/>
        </p:nvSpPr>
        <p:spPr>
          <a:xfrm>
            <a:off x="1000100" y="928670"/>
            <a:ext cx="6929454" cy="1754326"/>
          </a:xfrm>
          <a:prstGeom prst="rect">
            <a:avLst/>
          </a:prstGeom>
        </p:spPr>
        <p:txBody>
          <a:bodyPr wrap="square">
            <a:spAutoFit/>
          </a:bodyPr>
          <a:lstStyle/>
          <a:p>
            <a:r>
              <a:rPr lang="en-GB" b="1" dirty="0" smtClean="0">
                <a:latin typeface="Segoe UI" panose="020B0502040204020203" pitchFamily="34" charset="0"/>
                <a:ea typeface="Segoe UI" panose="020B0502040204020203" pitchFamily="34" charset="0"/>
                <a:cs typeface="Segoe UI" panose="020B0502040204020203" pitchFamily="34" charset="0"/>
              </a:rPr>
              <a:t>Constructive plate boundary</a:t>
            </a:r>
            <a:endParaRPr lang="en-GB" dirty="0" smtClean="0">
              <a:latin typeface="Segoe UI" panose="020B0502040204020203" pitchFamily="34" charset="0"/>
              <a:ea typeface="Segoe UI" panose="020B0502040204020203" pitchFamily="34" charset="0"/>
              <a:cs typeface="Segoe UI" panose="020B0502040204020203" pitchFamily="34" charset="0"/>
            </a:endParaRPr>
          </a:p>
          <a:p>
            <a:r>
              <a:rPr lang="en-GB" dirty="0" smtClean="0">
                <a:latin typeface="Segoe UI" panose="020B0502040204020203" pitchFamily="34" charset="0"/>
                <a:ea typeface="Segoe UI" panose="020B0502040204020203" pitchFamily="34" charset="0"/>
                <a:cs typeface="Segoe UI" panose="020B0502040204020203" pitchFamily="34" charset="0"/>
              </a:rPr>
              <a:t>Convection currents move within the mantle. The currents well up under the crust and "float" the plates away from each other. In the centre, welled up magma solidifies, forming solid volcanoes along the plane of weakness of the oceanic ridges.</a:t>
            </a:r>
          </a:p>
          <a:p>
            <a:r>
              <a:rPr lang="en-GB" dirty="0" smtClean="0">
                <a:latin typeface="Segoe UI" panose="020B0502040204020203" pitchFamily="34" charset="0"/>
                <a:ea typeface="Segoe UI" panose="020B0502040204020203" pitchFamily="34" charset="0"/>
                <a:cs typeface="Segoe UI" panose="020B0502040204020203" pitchFamily="34" charset="0"/>
              </a:rPr>
              <a:t>This is known as </a:t>
            </a:r>
            <a:r>
              <a:rPr lang="en-GB" b="1" dirty="0" smtClean="0">
                <a:latin typeface="Segoe UI" panose="020B0502040204020203" pitchFamily="34" charset="0"/>
                <a:ea typeface="Segoe UI" panose="020B0502040204020203" pitchFamily="34" charset="0"/>
                <a:cs typeface="Segoe UI" panose="020B0502040204020203" pitchFamily="34" charset="0"/>
              </a:rPr>
              <a:t>sea-floor spreading</a:t>
            </a:r>
            <a:r>
              <a:rPr lang="en-GB" dirty="0" smtClean="0">
                <a:latin typeface="Segoe UI" panose="020B0502040204020203" pitchFamily="34" charset="0"/>
                <a:ea typeface="Segoe UI" panose="020B0502040204020203" pitchFamily="34" charset="0"/>
                <a:cs typeface="Segoe UI" panose="020B0502040204020203" pitchFamily="34" charset="0"/>
              </a:rPr>
              <a:t>.</a:t>
            </a:r>
            <a:endParaRPr lang="pl-PL" dirty="0">
              <a:latin typeface="Segoe UI" panose="020B0502040204020203" pitchFamily="34" charset="0"/>
              <a:ea typeface="Segoe UI" panose="020B0502040204020203" pitchFamily="34" charset="0"/>
              <a:cs typeface="Segoe UI" panose="020B0502040204020203" pitchFamily="34" charset="0"/>
            </a:endParaRPr>
          </a:p>
        </p:txBody>
      </p:sp>
      <p:sp>
        <p:nvSpPr>
          <p:cNvPr id="4" name="Prostokąt 3"/>
          <p:cNvSpPr/>
          <p:nvPr/>
        </p:nvSpPr>
        <p:spPr>
          <a:xfrm>
            <a:off x="714348" y="4572008"/>
            <a:ext cx="6858048" cy="1754326"/>
          </a:xfrm>
          <a:prstGeom prst="rect">
            <a:avLst/>
          </a:prstGeom>
        </p:spPr>
        <p:txBody>
          <a:bodyPr wrap="square">
            <a:spAutoFit/>
          </a:bodyPr>
          <a:lstStyle/>
          <a:p>
            <a:r>
              <a:rPr lang="en-GB" b="1" dirty="0" smtClean="0">
                <a:latin typeface="Segoe UI" panose="020B0502040204020203" pitchFamily="34" charset="0"/>
                <a:ea typeface="Segoe UI" panose="020B0502040204020203" pitchFamily="34" charset="0"/>
                <a:cs typeface="Segoe UI" panose="020B0502040204020203" pitchFamily="34" charset="0"/>
              </a:rPr>
              <a:t>Destructive plate boundary</a:t>
            </a:r>
            <a:endParaRPr lang="en-GB" dirty="0" smtClean="0">
              <a:latin typeface="Segoe UI" panose="020B0502040204020203" pitchFamily="34" charset="0"/>
              <a:ea typeface="Segoe UI" panose="020B0502040204020203" pitchFamily="34" charset="0"/>
              <a:cs typeface="Segoe UI" panose="020B0502040204020203" pitchFamily="34" charset="0"/>
            </a:endParaRPr>
          </a:p>
          <a:p>
            <a:r>
              <a:rPr lang="en-GB" dirty="0" smtClean="0">
                <a:latin typeface="Segoe UI" panose="020B0502040204020203" pitchFamily="34" charset="0"/>
                <a:ea typeface="Segoe UI" panose="020B0502040204020203" pitchFamily="34" charset="0"/>
                <a:cs typeface="Segoe UI" panose="020B0502040204020203" pitchFamily="34" charset="0"/>
              </a:rPr>
              <a:t>As two plates meet or collide, the edge of one plate slides beneath another. As the plate is pushed into the mantle, the plate melts and becomes part of the mantle. This activity occurs along the edges of fold mountain belts such as the Andes and the Alps.</a:t>
            </a:r>
          </a:p>
          <a:p>
            <a:r>
              <a:rPr lang="en-GB" dirty="0" smtClean="0">
                <a:latin typeface="Segoe UI" panose="020B0502040204020203" pitchFamily="34" charset="0"/>
                <a:ea typeface="Segoe UI" panose="020B0502040204020203" pitchFamily="34" charset="0"/>
                <a:cs typeface="Segoe UI" panose="020B0502040204020203" pitchFamily="34" charset="0"/>
              </a:rPr>
              <a:t>This process is known as </a:t>
            </a:r>
            <a:r>
              <a:rPr lang="en-GB" b="1" dirty="0" err="1" smtClean="0">
                <a:latin typeface="Segoe UI" panose="020B0502040204020203" pitchFamily="34" charset="0"/>
                <a:ea typeface="Segoe UI" panose="020B0502040204020203" pitchFamily="34" charset="0"/>
                <a:cs typeface="Segoe UI" panose="020B0502040204020203" pitchFamily="34" charset="0"/>
              </a:rPr>
              <a:t>subduction</a:t>
            </a:r>
            <a:r>
              <a:rPr lang="en-GB" dirty="0" smtClean="0">
                <a:latin typeface="Segoe UI" panose="020B0502040204020203" pitchFamily="34" charset="0"/>
                <a:ea typeface="Segoe UI" panose="020B0502040204020203" pitchFamily="34" charset="0"/>
                <a:cs typeface="Segoe UI" panose="020B0502040204020203" pitchFamily="34" charset="0"/>
              </a:rPr>
              <a:t>.</a:t>
            </a:r>
            <a:endParaRPr lang="en-GB" dirty="0">
              <a:latin typeface="Segoe UI" panose="020B0502040204020203" pitchFamily="34" charset="0"/>
              <a:ea typeface="Segoe UI" panose="020B0502040204020203" pitchFamily="34" charset="0"/>
              <a:cs typeface="Segoe UI" panose="020B0502040204020203" pitchFamily="34" charset="0"/>
            </a:endParaRPr>
          </a:p>
        </p:txBody>
      </p:sp>
      <p:sp>
        <p:nvSpPr>
          <p:cNvPr id="5" name="Prostokąt 4"/>
          <p:cNvSpPr/>
          <p:nvPr/>
        </p:nvSpPr>
        <p:spPr>
          <a:xfrm>
            <a:off x="2286000" y="2828836"/>
            <a:ext cx="4572000" cy="1477328"/>
          </a:xfrm>
          <a:prstGeom prst="rect">
            <a:avLst/>
          </a:prstGeom>
        </p:spPr>
        <p:txBody>
          <a:bodyPr>
            <a:spAutoFit/>
          </a:bodyPr>
          <a:lstStyle/>
          <a:p>
            <a:r>
              <a:rPr lang="en-GB" b="1" dirty="0" smtClean="0">
                <a:latin typeface="Segoe UI" panose="020B0502040204020203" pitchFamily="34" charset="0"/>
                <a:ea typeface="Segoe UI" panose="020B0502040204020203" pitchFamily="34" charset="0"/>
                <a:cs typeface="Segoe UI" panose="020B0502040204020203" pitchFamily="34" charset="0"/>
              </a:rPr>
              <a:t>Conservative plate boundary</a:t>
            </a:r>
            <a:endParaRPr lang="en-GB" dirty="0" smtClean="0">
              <a:latin typeface="Segoe UI" panose="020B0502040204020203" pitchFamily="34" charset="0"/>
              <a:ea typeface="Segoe UI" panose="020B0502040204020203" pitchFamily="34" charset="0"/>
              <a:cs typeface="Segoe UI" panose="020B0502040204020203" pitchFamily="34" charset="0"/>
            </a:endParaRPr>
          </a:p>
          <a:p>
            <a:r>
              <a:rPr lang="en-GB" dirty="0" smtClean="0">
                <a:latin typeface="Segoe UI" panose="020B0502040204020203" pitchFamily="34" charset="0"/>
                <a:ea typeface="Segoe UI" panose="020B0502040204020203" pitchFamily="34" charset="0"/>
                <a:cs typeface="Segoe UI" panose="020B0502040204020203" pitchFamily="34" charset="0"/>
              </a:rPr>
              <a:t>These occur when two plates slide past each other horizontally. No crust is added or lost, </a:t>
            </a:r>
            <a:r>
              <a:rPr lang="en-GB" dirty="0" err="1" smtClean="0">
                <a:latin typeface="Segoe UI" panose="020B0502040204020203" pitchFamily="34" charset="0"/>
                <a:ea typeface="Segoe UI" panose="020B0502040204020203" pitchFamily="34" charset="0"/>
                <a:cs typeface="Segoe UI" panose="020B0502040204020203" pitchFamily="34" charset="0"/>
              </a:rPr>
              <a:t>eg</a:t>
            </a:r>
            <a:r>
              <a:rPr lang="en-GB" dirty="0" smtClean="0">
                <a:latin typeface="Segoe UI" panose="020B0502040204020203" pitchFamily="34" charset="0"/>
                <a:ea typeface="Segoe UI" panose="020B0502040204020203" pitchFamily="34" charset="0"/>
                <a:cs typeface="Segoe UI" panose="020B0502040204020203" pitchFamily="34" charset="0"/>
              </a:rPr>
              <a:t> the San Andreas Fault in California.</a:t>
            </a:r>
            <a:endParaRPr lang="en-GB" dirty="0">
              <a:latin typeface="Segoe UI" panose="020B0502040204020203" pitchFamily="34" charset="0"/>
              <a:ea typeface="Segoe UI" panose="020B0502040204020203" pitchFamily="34" charset="0"/>
              <a:cs typeface="Segoe UI" panose="020B0502040204020203"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u="none" strike="noStrike" kern="1200" cap="none" spc="0" normalizeH="0" baseline="0" noProof="0" dirty="0" smtClean="0">
                <a:ln>
                  <a:noFill/>
                </a:ln>
                <a:solidFill>
                  <a:schemeClr val="accent2"/>
                </a:solidFill>
                <a:effectLst/>
                <a:uLnTx/>
                <a:uFillTx/>
                <a:latin typeface="Segoe UI" panose="020B0502040204020203" pitchFamily="34" charset="0"/>
                <a:ea typeface="Segoe UI" panose="020B0502040204020203" pitchFamily="34" charset="0"/>
                <a:cs typeface="Segoe UI" panose="020B0502040204020203" pitchFamily="34" charset="0"/>
              </a:rPr>
              <a:t>Earthquakes</a:t>
            </a:r>
            <a:endParaRPr kumimoji="0" lang="en-US" sz="4400" b="1" u="none" strike="noStrike" kern="1200" cap="none" spc="0" normalizeH="0" baseline="0" noProof="0" dirty="0" smtClean="0">
              <a:ln>
                <a:noFill/>
              </a:ln>
              <a:solidFill>
                <a:schemeClr val="accent2"/>
              </a:solidFill>
              <a:effectLst/>
              <a:uLnTx/>
              <a:uFillTx/>
              <a:latin typeface="Segoe UI" panose="020B0502040204020203" pitchFamily="34" charset="0"/>
              <a:ea typeface="Segoe UI" panose="020B0502040204020203" pitchFamily="34" charset="0"/>
              <a:cs typeface="Segoe UI" panose="020B0502040204020203" pitchFamily="34" charset="0"/>
            </a:endParaRPr>
          </a:p>
        </p:txBody>
      </p:sp>
      <p:pic>
        <p:nvPicPr>
          <p:cNvPr id="3" name="Picture 2" descr="C:\Documents and Settings\David\Desktop\Local-villagers.jpg"/>
          <p:cNvPicPr>
            <a:picLocks noChangeAspect="1" noChangeArrowheads="1"/>
          </p:cNvPicPr>
          <p:nvPr/>
        </p:nvPicPr>
        <p:blipFill>
          <a:blip r:embed="rId2"/>
          <a:srcRect/>
          <a:stretch>
            <a:fillRect/>
          </a:stretch>
        </p:blipFill>
        <p:spPr bwMode="auto">
          <a:xfrm>
            <a:off x="2714612" y="1643050"/>
            <a:ext cx="4032250" cy="44640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orld Seismicity Map"/>
          <p:cNvPicPr>
            <a:picLocks noChangeAspect="1" noChangeArrowheads="1"/>
          </p:cNvPicPr>
          <p:nvPr/>
        </p:nvPicPr>
        <p:blipFill>
          <a:blip r:embed="rId3"/>
          <a:srcRect/>
          <a:stretch>
            <a:fillRect/>
          </a:stretch>
        </p:blipFill>
        <p:spPr bwMode="auto">
          <a:xfrm>
            <a:off x="1071538" y="1285860"/>
            <a:ext cx="6572250" cy="336232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upload.wikimedia.org/wikipedia/commons/d/d2/Haiti_earthquake_damage.jpg"/>
          <p:cNvPicPr>
            <a:picLocks noChangeAspect="1" noChangeArrowheads="1"/>
          </p:cNvPicPr>
          <p:nvPr/>
        </p:nvPicPr>
        <p:blipFill>
          <a:blip r:embed="rId2" cstate="print"/>
          <a:srcRect/>
          <a:stretch>
            <a:fillRect/>
          </a:stretch>
        </p:blipFill>
        <p:spPr bwMode="auto">
          <a:xfrm>
            <a:off x="3000364" y="1357298"/>
            <a:ext cx="5214974" cy="3071834"/>
          </a:xfrm>
          <a:prstGeom prst="rect">
            <a:avLst/>
          </a:prstGeom>
          <a:noFill/>
        </p:spPr>
      </p:pic>
    </p:spTree>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397</Words>
  <Application>Microsoft Office PowerPoint</Application>
  <PresentationFormat>Pokaz na ekranie (4:3)</PresentationFormat>
  <Paragraphs>27</Paragraphs>
  <Slides>9</Slides>
  <Notes>1</Notes>
  <HiddenSlides>0</HiddenSlides>
  <MMClips>0</MMClips>
  <ScaleCrop>false</ScaleCrop>
  <HeadingPairs>
    <vt:vector size="4" baseType="variant">
      <vt:variant>
        <vt:lpstr>Motyw</vt:lpstr>
      </vt:variant>
      <vt:variant>
        <vt:i4>1</vt:i4>
      </vt:variant>
      <vt:variant>
        <vt:lpstr>Tytuły slajdów</vt:lpstr>
      </vt:variant>
      <vt:variant>
        <vt:i4>9</vt:i4>
      </vt:variant>
    </vt:vector>
  </HeadingPairs>
  <TitlesOfParts>
    <vt:vector size="10" baseType="lpstr">
      <vt:lpstr>Motyw pakietu Office</vt:lpstr>
      <vt:lpstr>Earthquakes </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Earthquakes </dc:title>
  <dc:creator>Beata</dc:creator>
  <cp:lastModifiedBy>oskar jaskiewicz</cp:lastModifiedBy>
  <cp:revision>5</cp:revision>
  <dcterms:created xsi:type="dcterms:W3CDTF">2014-04-29T19:56:34Z</dcterms:created>
  <dcterms:modified xsi:type="dcterms:W3CDTF">2014-08-19T11:00:57Z</dcterms:modified>
</cp:coreProperties>
</file>